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5"/>
  </p:notesMasterIdLst>
  <p:handoutMasterIdLst>
    <p:handoutMasterId r:id="rId16"/>
  </p:handoutMasterIdLst>
  <p:sldIdLst>
    <p:sldId id="257" r:id="rId3"/>
    <p:sldId id="263" r:id="rId4"/>
    <p:sldId id="272" r:id="rId5"/>
    <p:sldId id="270" r:id="rId6"/>
    <p:sldId id="269" r:id="rId7"/>
    <p:sldId id="273" r:id="rId8"/>
    <p:sldId id="275" r:id="rId9"/>
    <p:sldId id="274" r:id="rId10"/>
    <p:sldId id="265" r:id="rId11"/>
    <p:sldId id="262" r:id="rId12"/>
    <p:sldId id="261" r:id="rId13"/>
    <p:sldId id="260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.NET console application using Microsoft Graph" id="{7E829F76-CD83-44A3-B3F7-007301260BD8}">
          <p14:sldIdLst>
            <p14:sldId id="257"/>
            <p14:sldId id="263"/>
            <p14:sldId id="272"/>
            <p14:sldId id="270"/>
            <p14:sldId id="269"/>
            <p14:sldId id="273"/>
            <p14:sldId id="275"/>
            <p14:sldId id="274"/>
            <p14:sldId id="265"/>
          </p14:sldIdLst>
        </p14:section>
        <p14:section name="Summary" id="{0515D85C-C91E-4BDB-B673-651C2D8A364D}">
          <p14:sldIdLst>
            <p14:sldId id="262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5" autoAdjust="0"/>
    <p:restoredTop sz="92136" autoAdjust="0"/>
  </p:normalViewPr>
  <p:slideViewPr>
    <p:cSldViewPr snapToGrid="0">
      <p:cViewPr>
        <p:scale>
          <a:sx n="90" d="100"/>
          <a:sy n="90" d="100"/>
        </p:scale>
        <p:origin x="66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8/28/2017 3:07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Install-Package “</a:t>
            </a:r>
            <a:r>
              <a:rPr lang="en-US" dirty="0" err="1"/>
              <a:t>Microsoft.Graph</a:t>
            </a:r>
            <a:r>
              <a:rPr lang="en-US" dirty="0"/>
              <a:t>”</a:t>
            </a:r>
          </a:p>
          <a:p>
            <a:r>
              <a:rPr lang="en-US" dirty="0"/>
              <a:t>Install-Package “</a:t>
            </a:r>
            <a:r>
              <a:rPr lang="en-US" dirty="0" err="1"/>
              <a:t>Microsoft.Identity.Client</a:t>
            </a:r>
            <a:r>
              <a:rPr lang="en-US" dirty="0"/>
              <a:t>”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Microsoft.Graph.Core</a:t>
            </a:r>
            <a:r>
              <a:rPr lang="en-US" dirty="0"/>
              <a:t> package will be installed with</a:t>
            </a:r>
            <a:r>
              <a:rPr lang="en-US" baseline="0" dirty="0"/>
              <a:t> </a:t>
            </a:r>
            <a:r>
              <a:rPr lang="en-US" baseline="0" dirty="0" err="1"/>
              <a:t>Microsoft.Graph</a:t>
            </a:r>
            <a:r>
              <a:rPr lang="en-US" baseline="0" dirty="0"/>
              <a:t> as a dependency, as will </a:t>
            </a:r>
            <a:r>
              <a:rPr lang="en-US" baseline="0" dirty="0" err="1"/>
              <a:t>Newtonsoft.Json</a:t>
            </a:r>
            <a:r>
              <a:rPr lang="en-US" baseline="0" dirty="0"/>
              <a:t>.  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aseline="0" dirty="0" err="1"/>
              <a:t>Microsoft.Identity.Client</a:t>
            </a:r>
            <a:r>
              <a:rPr lang="en-US" baseline="0" dirty="0"/>
              <a:t> package is pre-release, make sure to include pre-release packages either using the checkbox in the GUI or including the –pre switch on the command line.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9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3:09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6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8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2:58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.NET console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3542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 a user to review and update their profile.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all user profiles and verify profile completeness. Send email to users reminding them to update their profile.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 a user to view people closely related to them and see what they are working on.</a:t>
            </a:r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.NET console application using Microsoft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/>
              <a:t>Application experience</a:t>
            </a:r>
          </a:p>
          <a:p>
            <a:r>
              <a:rPr lang="en-US" dirty="0"/>
              <a:t>Overview of the sample</a:t>
            </a:r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.NET console application using Microsoft Graph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73" r="373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4836" b="4836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b="1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need.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950" r="1950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33" y="2176040"/>
            <a:ext cx="7584595" cy="24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515" b="1515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5191" r="15191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577081"/>
          </a:xfrm>
        </p:spPr>
        <p:txBody>
          <a:bodyPr/>
          <a:lstStyle/>
          <a:p>
            <a:r>
              <a:rPr lang="en-US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330" b="2330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pic>
        <p:nvPicPr>
          <p:cNvPr id="9" name="Picture Placeholder 15">
            <a:extLst>
              <a:ext uri="{FF2B5EF4-FFF2-40B4-BE49-F238E27FC236}">
                <a16:creationId xmlns:a16="http://schemas.microsoft.com/office/drawing/2014/main" id="{0E635CB7-F583-4C56-BA8B-64385D6F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91" r="15191"/>
          <a:stretch>
            <a:fillRect/>
          </a:stretch>
        </p:blipFill>
        <p:spPr>
          <a:xfrm>
            <a:off x="729049" y="3667648"/>
            <a:ext cx="2590885" cy="1860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24D10-466E-475F-9889-0BA49027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93" y="1810880"/>
            <a:ext cx="780290" cy="7802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6FA41B-FBBB-4A0A-80BA-88DA8D585ED1}"/>
              </a:ext>
            </a:extLst>
          </p:cNvPr>
          <p:cNvCxnSpPr/>
          <p:nvPr/>
        </p:nvCxnSpPr>
        <p:spPr>
          <a:xfrm flipV="1">
            <a:off x="3319934" y="25120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75C486-885A-431A-897D-97829CE9800F}"/>
              </a:ext>
            </a:extLst>
          </p:cNvPr>
          <p:cNvCxnSpPr/>
          <p:nvPr/>
        </p:nvCxnSpPr>
        <p:spPr>
          <a:xfrm flipV="1">
            <a:off x="3472334" y="26644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8819-0D96-4BB2-B503-C54C0926682A}"/>
              </a:ext>
            </a:extLst>
          </p:cNvPr>
          <p:cNvSpPr txBox="1"/>
          <p:nvPr/>
        </p:nvSpPr>
        <p:spPr>
          <a:xfrm>
            <a:off x="2357426" y="2756205"/>
            <a:ext cx="175573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 in, get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16-4684-424B-AA32-46EC35882306}"/>
              </a:ext>
            </a:extLst>
          </p:cNvPr>
          <p:cNvSpPr txBox="1"/>
          <p:nvPr/>
        </p:nvSpPr>
        <p:spPr>
          <a:xfrm>
            <a:off x="4425961" y="2741998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 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1CD05-CD26-4691-8AFC-A49F5A09B272}"/>
              </a:ext>
            </a:extLst>
          </p:cNvPr>
          <p:cNvCxnSpPr/>
          <p:nvPr/>
        </p:nvCxnSpPr>
        <p:spPr>
          <a:xfrm>
            <a:off x="3396134" y="4121636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F3762-4494-4129-B3C6-E985192A2B28}"/>
              </a:ext>
            </a:extLst>
          </p:cNvPr>
          <p:cNvSpPr txBox="1"/>
          <p:nvPr/>
        </p:nvSpPr>
        <p:spPr>
          <a:xfrm>
            <a:off x="4083889" y="3769766"/>
            <a:ext cx="149380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my profile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FF9B3-47D5-4362-9463-76FC24182DC5}"/>
              </a:ext>
            </a:extLst>
          </p:cNvPr>
          <p:cNvCxnSpPr/>
          <p:nvPr/>
        </p:nvCxnSpPr>
        <p:spPr>
          <a:xfrm>
            <a:off x="3396134" y="4261999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6066E5-29ED-4547-AACB-F1CDE654A579}"/>
              </a:ext>
            </a:extLst>
          </p:cNvPr>
          <p:cNvSpPr txBox="1"/>
          <p:nvPr/>
        </p:nvSpPr>
        <p:spPr>
          <a:xfrm>
            <a:off x="4089382" y="4130162"/>
            <a:ext cx="1173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profile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1DDDF-BDB0-4B69-BB87-9FE8C20A1FDA}"/>
              </a:ext>
            </a:extLst>
          </p:cNvPr>
          <p:cNvCxnSpPr/>
          <p:nvPr/>
        </p:nvCxnSpPr>
        <p:spPr>
          <a:xfrm>
            <a:off x="3396134" y="5082042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A29EBF-8251-4162-AC2F-7BFCD80AF084}"/>
              </a:ext>
            </a:extLst>
          </p:cNvPr>
          <p:cNvSpPr txBox="1"/>
          <p:nvPr/>
        </p:nvSpPr>
        <p:spPr>
          <a:xfrm>
            <a:off x="4094500" y="4749464"/>
            <a:ext cx="327570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basic information about all users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35F4C1-322D-434C-A26A-37FAABCC7B6A}"/>
              </a:ext>
            </a:extLst>
          </p:cNvPr>
          <p:cNvCxnSpPr/>
          <p:nvPr/>
        </p:nvCxnSpPr>
        <p:spPr>
          <a:xfrm>
            <a:off x="3396134" y="5222405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1596A-36D5-458B-8D04-FFE4757A4EF9}"/>
              </a:ext>
            </a:extLst>
          </p:cNvPr>
          <p:cNvSpPr txBox="1"/>
          <p:nvPr/>
        </p:nvSpPr>
        <p:spPr>
          <a:xfrm>
            <a:off x="4094500" y="5121022"/>
            <a:ext cx="207935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users’ basic profile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233891" y="2880728"/>
            <a:ext cx="4764434" cy="2988232"/>
            <a:chOff x="6099242" y="2710817"/>
            <a:chExt cx="4764434" cy="29882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30" idx="1"/>
              <a:endCxn id="29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42" idx="2"/>
              <a:endCxn id="29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30" idx="7"/>
              <a:endCxn id="43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36" idx="0"/>
              <a:endCxn id="30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35" idx="7"/>
              <a:endCxn id="30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31" idx="5"/>
              <a:endCxn id="35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31" idx="3"/>
              <a:endCxn id="40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40" idx="7"/>
              <a:endCxn id="30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33" idx="6"/>
              <a:endCxn id="30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40" idx="1"/>
              <a:endCxn id="33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39" idx="5"/>
              <a:endCxn id="32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32" idx="5"/>
              <a:endCxn id="38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32" idx="6"/>
              <a:endCxn id="40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38" idx="7"/>
              <a:endCxn id="40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46" idx="7"/>
              <a:endCxn id="32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41" idx="3"/>
              <a:endCxn id="45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33" idx="0"/>
              <a:endCxn id="34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34" idx="2"/>
              <a:endCxn id="41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34" idx="1"/>
              <a:endCxn id="44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34" idx="6"/>
              <a:endCxn id="29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37" idx="7"/>
              <a:endCxn id="35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33" idx="3"/>
              <a:endCxn id="32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34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2690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5063378" y="2290453"/>
            <a:ext cx="1814391" cy="227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Authorization code grant and v2 endpoint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85332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634028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601137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121019" y="1076434"/>
            <a:ext cx="5684778" cy="36072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50571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5014600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90540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77191" y="2157549"/>
            <a:ext cx="3203444" cy="5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7451" y="3879606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807774" y="2587257"/>
            <a:ext cx="3172861" cy="10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59109" y="2488536"/>
            <a:ext cx="164051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 code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807774" y="3097647"/>
            <a:ext cx="5298691" cy="81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989066" y="2763934"/>
            <a:ext cx="8018862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?scope=offline_access+openid+profile+User.Read+User.ReadBasic.All&amp;grant_type=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authorization_code&amp;code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807774" y="3268896"/>
            <a:ext cx="5308187" cy="42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824879" y="3186221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50358" y="3549851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99496" y="4047680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45281" y="3962081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07CD71-251E-41AD-9A47-F8F51816F66C}"/>
              </a:ext>
            </a:extLst>
          </p:cNvPr>
          <p:cNvSpPr/>
          <p:nvPr/>
        </p:nvSpPr>
        <p:spPr bwMode="auto">
          <a:xfrm>
            <a:off x="1675324" y="4530709"/>
            <a:ext cx="8958704" cy="3958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964790" y="4551031"/>
            <a:ext cx="354750" cy="3552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36755" y="5309463"/>
            <a:ext cx="5278693" cy="247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6242" y="4962194"/>
            <a:ext cx="3425490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grant_type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refresh_token&amp;refresh_token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9647" y="5489973"/>
            <a:ext cx="5322682" cy="9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46752" y="5407298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846112" y="6069998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69019" y="5740243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7194924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7152329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115030" y="1461875"/>
            <a:ext cx="28223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987590" y="1460634"/>
            <a:ext cx="2825865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76027" y="1826104"/>
            <a:ext cx="7527895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?scope=offline_access+openid+profile+User.Read+User.ReadBasic.All&amp;response_type=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code&amp;client_id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943042" y="6279984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88827" y="6194385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</p:spTree>
    <p:extLst>
      <p:ext uri="{BB962C8B-B14F-4D97-AF65-F5344CB8AC3E}">
        <p14:creationId xmlns:p14="http://schemas.microsoft.com/office/powerpoint/2010/main" val="38420992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804</Words>
  <Application>Microsoft Office PowerPoint</Application>
  <PresentationFormat>Custom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Building Microsoft Graph Applications</vt:lpstr>
      <vt:lpstr>Build a .NET console application using Microsoft Graph </vt:lpstr>
      <vt:lpstr>Build a .NET console application using Microsoft Graph </vt:lpstr>
      <vt:lpstr>Application registration</vt:lpstr>
      <vt:lpstr>NuGet Packages</vt:lpstr>
      <vt:lpstr>Application experience</vt:lpstr>
      <vt:lpstr>Overview of the sample</vt:lpstr>
      <vt:lpstr>Authorization code grant and v2 endpoint</vt:lpstr>
      <vt:lpstr>Demo</vt:lpstr>
      <vt:lpstr>Scenarios where this is useful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2017-08-28T09:12:55Z</dcterms:modified>
</cp:coreProperties>
</file>